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8" r:id="rId9"/>
    <p:sldId id="265" r:id="rId10"/>
    <p:sldId id="266" r:id="rId11"/>
    <p:sldId id="268" r:id="rId12"/>
    <p:sldId id="267" r:id="rId13"/>
    <p:sldId id="279" r:id="rId14"/>
    <p:sldId id="28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33E515-8428-4E5A-8B93-1C2D9773D2CD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027093E-AC3E-4E67-BBF1-61B9EC9C9A8F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i="0"/>
            <a:t>Анализ состояния рынка и определение наиболее популярных марок автомобилей </a:t>
          </a:r>
          <a:endParaRPr lang="en-US"/>
        </a:p>
      </dgm:t>
    </dgm:pt>
    <dgm:pt modelId="{3A014A65-450D-4CD5-8264-D6899584223B}" type="parTrans" cxnId="{670377B0-00A1-4D2A-98B1-8A3A7A14BA7E}">
      <dgm:prSet/>
      <dgm:spPr/>
      <dgm:t>
        <a:bodyPr/>
        <a:lstStyle/>
        <a:p>
          <a:endParaRPr lang="en-US"/>
        </a:p>
      </dgm:t>
    </dgm:pt>
    <dgm:pt modelId="{E055B847-68F9-4180-8059-56741CB45D31}" type="sibTrans" cxnId="{670377B0-00A1-4D2A-98B1-8A3A7A14BA7E}">
      <dgm:prSet/>
      <dgm:spPr/>
      <dgm:t>
        <a:bodyPr/>
        <a:lstStyle/>
        <a:p>
          <a:endParaRPr lang="en-US"/>
        </a:p>
      </dgm:t>
    </dgm:pt>
    <dgm:pt modelId="{13CCCC25-80D9-4308-ADF2-22A039C748A0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i="0"/>
            <a:t>Исследование влияния возраста автомобиля, пробега, марки, модели и состояния на его стоимость </a:t>
          </a:r>
          <a:endParaRPr lang="en-US"/>
        </a:p>
      </dgm:t>
    </dgm:pt>
    <dgm:pt modelId="{A11ED833-9912-49A9-8BEA-2554ACC5134B}" type="parTrans" cxnId="{178B8C91-2813-437F-9234-B4E587ED606B}">
      <dgm:prSet/>
      <dgm:spPr/>
      <dgm:t>
        <a:bodyPr/>
        <a:lstStyle/>
        <a:p>
          <a:endParaRPr lang="en-US"/>
        </a:p>
      </dgm:t>
    </dgm:pt>
    <dgm:pt modelId="{5422094F-360B-47D9-B242-2E0DFE1D5C0C}" type="sibTrans" cxnId="{178B8C91-2813-437F-9234-B4E587ED606B}">
      <dgm:prSet/>
      <dgm:spPr/>
      <dgm:t>
        <a:bodyPr/>
        <a:lstStyle/>
        <a:p>
          <a:endParaRPr lang="en-US"/>
        </a:p>
      </dgm:t>
    </dgm:pt>
    <dgm:pt modelId="{DBF15E93-6841-4DBF-9431-17BF0FC34A7C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i="0"/>
            <a:t>Визуализация данных с помощью графиков и диаграмм для наглядного представления результатов исследования. </a:t>
          </a:r>
          <a:endParaRPr lang="en-US"/>
        </a:p>
      </dgm:t>
    </dgm:pt>
    <dgm:pt modelId="{05A70709-CE0B-4BD2-8494-85FE9516982B}" type="parTrans" cxnId="{19562318-880A-4CAD-9562-03AE0D80F719}">
      <dgm:prSet/>
      <dgm:spPr/>
      <dgm:t>
        <a:bodyPr/>
        <a:lstStyle/>
        <a:p>
          <a:endParaRPr lang="en-US"/>
        </a:p>
      </dgm:t>
    </dgm:pt>
    <dgm:pt modelId="{0B3A25AE-68BA-4811-8891-80A8DD939D8A}" type="sibTrans" cxnId="{19562318-880A-4CAD-9562-03AE0D80F719}">
      <dgm:prSet/>
      <dgm:spPr/>
      <dgm:t>
        <a:bodyPr/>
        <a:lstStyle/>
        <a:p>
          <a:endParaRPr lang="en-US"/>
        </a:p>
      </dgm:t>
    </dgm:pt>
    <dgm:pt modelId="{5501998B-BE23-4C3B-BB9D-19CE7541FA7C}" type="pres">
      <dgm:prSet presAssocID="{CD33E515-8428-4E5A-8B93-1C2D9773D2CD}" presName="root" presStyleCnt="0">
        <dgm:presLayoutVars>
          <dgm:dir/>
          <dgm:resizeHandles val="exact"/>
        </dgm:presLayoutVars>
      </dgm:prSet>
      <dgm:spPr/>
    </dgm:pt>
    <dgm:pt modelId="{F99AAB0B-2F55-4394-921E-0C7C15D2EBC3}" type="pres">
      <dgm:prSet presAssocID="{7027093E-AC3E-4E67-BBF1-61B9EC9C9A8F}" presName="compNode" presStyleCnt="0"/>
      <dgm:spPr/>
    </dgm:pt>
    <dgm:pt modelId="{79647021-A227-4843-84F0-C0FD9077008B}" type="pres">
      <dgm:prSet presAssocID="{7027093E-AC3E-4E67-BBF1-61B9EC9C9A8F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3D4E0EA-6273-4058-BF4D-6D223BB88AF4}" type="pres">
      <dgm:prSet presAssocID="{7027093E-AC3E-4E67-BBF1-61B9EC9C9A8F}" presName="spaceRect" presStyleCnt="0"/>
      <dgm:spPr/>
    </dgm:pt>
    <dgm:pt modelId="{1F8C010C-9ABC-412A-8304-A2EA720E6660}" type="pres">
      <dgm:prSet presAssocID="{7027093E-AC3E-4E67-BBF1-61B9EC9C9A8F}" presName="textRect" presStyleLbl="revTx" presStyleIdx="0" presStyleCnt="3">
        <dgm:presLayoutVars>
          <dgm:chMax val="1"/>
          <dgm:chPref val="1"/>
        </dgm:presLayoutVars>
      </dgm:prSet>
      <dgm:spPr/>
    </dgm:pt>
    <dgm:pt modelId="{5A1754C7-6215-4154-A1CA-1197EC95B8EF}" type="pres">
      <dgm:prSet presAssocID="{E055B847-68F9-4180-8059-56741CB45D31}" presName="sibTrans" presStyleCnt="0"/>
      <dgm:spPr/>
    </dgm:pt>
    <dgm:pt modelId="{C1F1EDB9-8A2C-4094-9DE3-1FFE1CDDD710}" type="pres">
      <dgm:prSet presAssocID="{13CCCC25-80D9-4308-ADF2-22A039C748A0}" presName="compNode" presStyleCnt="0"/>
      <dgm:spPr/>
    </dgm:pt>
    <dgm:pt modelId="{C61A9D3A-9189-4EBA-9B65-829DB6302886}" type="pres">
      <dgm:prSet presAssocID="{13CCCC25-80D9-4308-ADF2-22A039C748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одарок"/>
        </a:ext>
      </dgm:extLst>
    </dgm:pt>
    <dgm:pt modelId="{70AF462C-74B1-4166-B73C-3A97D7286CD5}" type="pres">
      <dgm:prSet presAssocID="{13CCCC25-80D9-4308-ADF2-22A039C748A0}" presName="spaceRect" presStyleCnt="0"/>
      <dgm:spPr/>
    </dgm:pt>
    <dgm:pt modelId="{071B1D8C-6855-401A-AE94-B6595EA88077}" type="pres">
      <dgm:prSet presAssocID="{13CCCC25-80D9-4308-ADF2-22A039C748A0}" presName="textRect" presStyleLbl="revTx" presStyleIdx="1" presStyleCnt="3">
        <dgm:presLayoutVars>
          <dgm:chMax val="1"/>
          <dgm:chPref val="1"/>
        </dgm:presLayoutVars>
      </dgm:prSet>
      <dgm:spPr/>
    </dgm:pt>
    <dgm:pt modelId="{B964A378-17C4-4390-80DF-DEF844FED0DE}" type="pres">
      <dgm:prSet presAssocID="{5422094F-360B-47D9-B242-2E0DFE1D5C0C}" presName="sibTrans" presStyleCnt="0"/>
      <dgm:spPr/>
    </dgm:pt>
    <dgm:pt modelId="{F8ACF665-FAE5-4994-96D8-A222644C49EE}" type="pres">
      <dgm:prSet presAssocID="{DBF15E93-6841-4DBF-9431-17BF0FC34A7C}" presName="compNode" presStyleCnt="0"/>
      <dgm:spPr/>
    </dgm:pt>
    <dgm:pt modelId="{8AB33B2F-6988-490A-B39A-5E3826C9EF8A}" type="pres">
      <dgm:prSet presAssocID="{DBF15E93-6841-4DBF-9431-17BF0FC34A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A875600-6619-483C-B9CE-2812DB162DE0}" type="pres">
      <dgm:prSet presAssocID="{DBF15E93-6841-4DBF-9431-17BF0FC34A7C}" presName="spaceRect" presStyleCnt="0"/>
      <dgm:spPr/>
    </dgm:pt>
    <dgm:pt modelId="{F945F9AC-D019-4CB1-9509-3E163491778F}" type="pres">
      <dgm:prSet presAssocID="{DBF15E93-6841-4DBF-9431-17BF0FC34A7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9562318-880A-4CAD-9562-03AE0D80F719}" srcId="{CD33E515-8428-4E5A-8B93-1C2D9773D2CD}" destId="{DBF15E93-6841-4DBF-9431-17BF0FC34A7C}" srcOrd="2" destOrd="0" parTransId="{05A70709-CE0B-4BD2-8494-85FE9516982B}" sibTransId="{0B3A25AE-68BA-4811-8891-80A8DD939D8A}"/>
    <dgm:cxn modelId="{15FA3373-31AD-48CB-AAF4-AD5E79B9080A}" type="presOf" srcId="{7027093E-AC3E-4E67-BBF1-61B9EC9C9A8F}" destId="{1F8C010C-9ABC-412A-8304-A2EA720E6660}" srcOrd="0" destOrd="0" presId="urn:microsoft.com/office/officeart/2018/2/layout/IconLabelList"/>
    <dgm:cxn modelId="{75304583-88B5-40C8-B8FF-8C27C7D2E264}" type="presOf" srcId="{DBF15E93-6841-4DBF-9431-17BF0FC34A7C}" destId="{F945F9AC-D019-4CB1-9509-3E163491778F}" srcOrd="0" destOrd="0" presId="urn:microsoft.com/office/officeart/2018/2/layout/IconLabelList"/>
    <dgm:cxn modelId="{178B8C91-2813-437F-9234-B4E587ED606B}" srcId="{CD33E515-8428-4E5A-8B93-1C2D9773D2CD}" destId="{13CCCC25-80D9-4308-ADF2-22A039C748A0}" srcOrd="1" destOrd="0" parTransId="{A11ED833-9912-49A9-8BEA-2554ACC5134B}" sibTransId="{5422094F-360B-47D9-B242-2E0DFE1D5C0C}"/>
    <dgm:cxn modelId="{670377B0-00A1-4D2A-98B1-8A3A7A14BA7E}" srcId="{CD33E515-8428-4E5A-8B93-1C2D9773D2CD}" destId="{7027093E-AC3E-4E67-BBF1-61B9EC9C9A8F}" srcOrd="0" destOrd="0" parTransId="{3A014A65-450D-4CD5-8264-D6899584223B}" sibTransId="{E055B847-68F9-4180-8059-56741CB45D31}"/>
    <dgm:cxn modelId="{F84F4FBE-3D8A-447C-BC03-40EB57F09888}" type="presOf" srcId="{13CCCC25-80D9-4308-ADF2-22A039C748A0}" destId="{071B1D8C-6855-401A-AE94-B6595EA88077}" srcOrd="0" destOrd="0" presId="urn:microsoft.com/office/officeart/2018/2/layout/IconLabelList"/>
    <dgm:cxn modelId="{5EB5D5E1-35D2-47FD-B14A-012C1257CDF8}" type="presOf" srcId="{CD33E515-8428-4E5A-8B93-1C2D9773D2CD}" destId="{5501998B-BE23-4C3B-BB9D-19CE7541FA7C}" srcOrd="0" destOrd="0" presId="urn:microsoft.com/office/officeart/2018/2/layout/IconLabelList"/>
    <dgm:cxn modelId="{540D6B27-E117-42AE-8913-F49C95781614}" type="presParOf" srcId="{5501998B-BE23-4C3B-BB9D-19CE7541FA7C}" destId="{F99AAB0B-2F55-4394-921E-0C7C15D2EBC3}" srcOrd="0" destOrd="0" presId="urn:microsoft.com/office/officeart/2018/2/layout/IconLabelList"/>
    <dgm:cxn modelId="{DF85D563-954B-4333-9F63-605FE5D08359}" type="presParOf" srcId="{F99AAB0B-2F55-4394-921E-0C7C15D2EBC3}" destId="{79647021-A227-4843-84F0-C0FD9077008B}" srcOrd="0" destOrd="0" presId="urn:microsoft.com/office/officeart/2018/2/layout/IconLabelList"/>
    <dgm:cxn modelId="{5885C4E3-394B-46BD-AB08-C4E458434B69}" type="presParOf" srcId="{F99AAB0B-2F55-4394-921E-0C7C15D2EBC3}" destId="{93D4E0EA-6273-4058-BF4D-6D223BB88AF4}" srcOrd="1" destOrd="0" presId="urn:microsoft.com/office/officeart/2018/2/layout/IconLabelList"/>
    <dgm:cxn modelId="{75CB45F7-B46A-4BCE-BE81-8DDB760596D3}" type="presParOf" srcId="{F99AAB0B-2F55-4394-921E-0C7C15D2EBC3}" destId="{1F8C010C-9ABC-412A-8304-A2EA720E6660}" srcOrd="2" destOrd="0" presId="urn:microsoft.com/office/officeart/2018/2/layout/IconLabelList"/>
    <dgm:cxn modelId="{CFEE1CA6-8ED9-40C7-8571-7E9CB1E8DD3D}" type="presParOf" srcId="{5501998B-BE23-4C3B-BB9D-19CE7541FA7C}" destId="{5A1754C7-6215-4154-A1CA-1197EC95B8EF}" srcOrd="1" destOrd="0" presId="urn:microsoft.com/office/officeart/2018/2/layout/IconLabelList"/>
    <dgm:cxn modelId="{DEE6D4EF-1CA0-4E65-880C-E42E9E60476C}" type="presParOf" srcId="{5501998B-BE23-4C3B-BB9D-19CE7541FA7C}" destId="{C1F1EDB9-8A2C-4094-9DE3-1FFE1CDDD710}" srcOrd="2" destOrd="0" presId="urn:microsoft.com/office/officeart/2018/2/layout/IconLabelList"/>
    <dgm:cxn modelId="{16FC842C-FD95-4BF2-AB5B-2C94228B7B19}" type="presParOf" srcId="{C1F1EDB9-8A2C-4094-9DE3-1FFE1CDDD710}" destId="{C61A9D3A-9189-4EBA-9B65-829DB6302886}" srcOrd="0" destOrd="0" presId="urn:microsoft.com/office/officeart/2018/2/layout/IconLabelList"/>
    <dgm:cxn modelId="{705B81BE-4BA5-4E15-843A-945A4E57E032}" type="presParOf" srcId="{C1F1EDB9-8A2C-4094-9DE3-1FFE1CDDD710}" destId="{70AF462C-74B1-4166-B73C-3A97D7286CD5}" srcOrd="1" destOrd="0" presId="urn:microsoft.com/office/officeart/2018/2/layout/IconLabelList"/>
    <dgm:cxn modelId="{AA8991C4-3939-49BB-816B-4A0AFB12B334}" type="presParOf" srcId="{C1F1EDB9-8A2C-4094-9DE3-1FFE1CDDD710}" destId="{071B1D8C-6855-401A-AE94-B6595EA88077}" srcOrd="2" destOrd="0" presId="urn:microsoft.com/office/officeart/2018/2/layout/IconLabelList"/>
    <dgm:cxn modelId="{73FF6987-CA95-468A-849E-5C1BAFC46A50}" type="presParOf" srcId="{5501998B-BE23-4C3B-BB9D-19CE7541FA7C}" destId="{B964A378-17C4-4390-80DF-DEF844FED0DE}" srcOrd="3" destOrd="0" presId="urn:microsoft.com/office/officeart/2018/2/layout/IconLabelList"/>
    <dgm:cxn modelId="{BE951A2D-5FBB-4AB9-8989-75EA27E70711}" type="presParOf" srcId="{5501998B-BE23-4C3B-BB9D-19CE7541FA7C}" destId="{F8ACF665-FAE5-4994-96D8-A222644C49EE}" srcOrd="4" destOrd="0" presId="urn:microsoft.com/office/officeart/2018/2/layout/IconLabelList"/>
    <dgm:cxn modelId="{67DC4BD3-6DA4-4A7B-9E59-06C1AC80E6C7}" type="presParOf" srcId="{F8ACF665-FAE5-4994-96D8-A222644C49EE}" destId="{8AB33B2F-6988-490A-B39A-5E3826C9EF8A}" srcOrd="0" destOrd="0" presId="urn:microsoft.com/office/officeart/2018/2/layout/IconLabelList"/>
    <dgm:cxn modelId="{C9E76774-EFBD-4046-A1FF-CFAE75F0F7FC}" type="presParOf" srcId="{F8ACF665-FAE5-4994-96D8-A222644C49EE}" destId="{7A875600-6619-483C-B9CE-2812DB162DE0}" srcOrd="1" destOrd="0" presId="urn:microsoft.com/office/officeart/2018/2/layout/IconLabelList"/>
    <dgm:cxn modelId="{3BDAEC58-9353-49F9-B772-95D4E80421CD}" type="presParOf" srcId="{F8ACF665-FAE5-4994-96D8-A222644C49EE}" destId="{F945F9AC-D019-4CB1-9509-3E16349177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9A34CE-76DD-4794-9FED-35DE941E764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70EAA24-6051-4AD8-9DC7-A245B239A685}">
      <dgm:prSet/>
      <dgm:spPr/>
      <dgm:t>
        <a:bodyPr/>
        <a:lstStyle/>
        <a:p>
          <a:r>
            <a:rPr lang="ru-RU" dirty="0"/>
            <a:t>Сегодня рынок поддержанных автомобилей динамично меняется</a:t>
          </a:r>
          <a:r>
            <a:rPr lang="en-US" dirty="0"/>
            <a:t>. </a:t>
          </a:r>
        </a:p>
      </dgm:t>
    </dgm:pt>
    <dgm:pt modelId="{54317D3B-8733-443D-BBA7-D63936F261B4}" type="parTrans" cxnId="{EFCAFB02-B0F6-4A28-9298-78C98C019EA0}">
      <dgm:prSet/>
      <dgm:spPr/>
      <dgm:t>
        <a:bodyPr/>
        <a:lstStyle/>
        <a:p>
          <a:endParaRPr lang="en-US"/>
        </a:p>
      </dgm:t>
    </dgm:pt>
    <dgm:pt modelId="{E405E69D-70DC-459C-8B6E-C3C76B51B579}" type="sibTrans" cxnId="{EFCAFB02-B0F6-4A28-9298-78C98C019EA0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645D2342-A686-4A85-982A-0753EFE9C19B}">
      <dgm:prSet/>
      <dgm:spPr/>
      <dgm:t>
        <a:bodyPr/>
        <a:lstStyle/>
        <a:p>
          <a:r>
            <a:rPr lang="ru-RU" dirty="0"/>
            <a:t>Данный анализ может быть полезен как продавцам</a:t>
          </a:r>
          <a:r>
            <a:rPr lang="en-US" dirty="0"/>
            <a:t>, </a:t>
          </a:r>
          <a:r>
            <a:rPr lang="ru-RU" dirty="0"/>
            <a:t>так и покупателям авто</a:t>
          </a:r>
          <a:r>
            <a:rPr lang="en-US" dirty="0"/>
            <a:t>.</a:t>
          </a:r>
        </a:p>
      </dgm:t>
    </dgm:pt>
    <dgm:pt modelId="{E5AB00C3-3656-4ECB-A1D2-6F73248CBAD2}" type="parTrans" cxnId="{5DAF444D-8FF4-4977-B867-3D1DEDFE87CC}">
      <dgm:prSet/>
      <dgm:spPr/>
      <dgm:t>
        <a:bodyPr/>
        <a:lstStyle/>
        <a:p>
          <a:endParaRPr lang="en-US"/>
        </a:p>
      </dgm:t>
    </dgm:pt>
    <dgm:pt modelId="{3BCA416D-E7B4-42C5-83C3-379E63D0BC95}" type="sibTrans" cxnId="{5DAF444D-8FF4-4977-B867-3D1DEDFE87CC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B79C8278-01F3-499E-9370-3F2A1FD71EEF}" type="pres">
      <dgm:prSet presAssocID="{179A34CE-76DD-4794-9FED-35DE941E7640}" presName="Name0" presStyleCnt="0">
        <dgm:presLayoutVars>
          <dgm:animLvl val="lvl"/>
          <dgm:resizeHandles val="exact"/>
        </dgm:presLayoutVars>
      </dgm:prSet>
      <dgm:spPr/>
    </dgm:pt>
    <dgm:pt modelId="{89ABC153-DFE4-4D68-BF52-1913ACDBCC20}" type="pres">
      <dgm:prSet presAssocID="{470EAA24-6051-4AD8-9DC7-A245B239A685}" presName="compositeNode" presStyleCnt="0">
        <dgm:presLayoutVars>
          <dgm:bulletEnabled val="1"/>
        </dgm:presLayoutVars>
      </dgm:prSet>
      <dgm:spPr/>
    </dgm:pt>
    <dgm:pt modelId="{0F8DD722-DDD0-42BB-8F3C-DA00FCC29F88}" type="pres">
      <dgm:prSet presAssocID="{470EAA24-6051-4AD8-9DC7-A245B239A685}" presName="bgRect" presStyleLbl="bgAccFollowNode1" presStyleIdx="0" presStyleCnt="2"/>
      <dgm:spPr/>
    </dgm:pt>
    <dgm:pt modelId="{4C2CDE2E-397D-47D6-8DD7-7AE03861B911}" type="pres">
      <dgm:prSet presAssocID="{E405E69D-70DC-459C-8B6E-C3C76B51B579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A325696D-89B7-472D-8E96-CA05ECC1EC84}" type="pres">
      <dgm:prSet presAssocID="{470EAA24-6051-4AD8-9DC7-A245B239A685}" presName="bottomLine" presStyleLbl="alignNode1" presStyleIdx="1" presStyleCnt="4">
        <dgm:presLayoutVars/>
      </dgm:prSet>
      <dgm:spPr/>
    </dgm:pt>
    <dgm:pt modelId="{7981C8FA-7C9D-4A02-BF65-9D53235C6016}" type="pres">
      <dgm:prSet presAssocID="{470EAA24-6051-4AD8-9DC7-A245B239A685}" presName="nodeText" presStyleLbl="bgAccFollowNode1" presStyleIdx="0" presStyleCnt="2">
        <dgm:presLayoutVars>
          <dgm:bulletEnabled val="1"/>
        </dgm:presLayoutVars>
      </dgm:prSet>
      <dgm:spPr/>
    </dgm:pt>
    <dgm:pt modelId="{D0582AD2-89E8-4F58-B233-86190908129A}" type="pres">
      <dgm:prSet presAssocID="{E405E69D-70DC-459C-8B6E-C3C76B51B579}" presName="sibTrans" presStyleCnt="0"/>
      <dgm:spPr/>
    </dgm:pt>
    <dgm:pt modelId="{DA3DA5C1-A43E-4C86-A91F-40BB5B365B7C}" type="pres">
      <dgm:prSet presAssocID="{645D2342-A686-4A85-982A-0753EFE9C19B}" presName="compositeNode" presStyleCnt="0">
        <dgm:presLayoutVars>
          <dgm:bulletEnabled val="1"/>
        </dgm:presLayoutVars>
      </dgm:prSet>
      <dgm:spPr/>
    </dgm:pt>
    <dgm:pt modelId="{0B6686B1-796C-4881-98E7-6C9F332ADAB8}" type="pres">
      <dgm:prSet presAssocID="{645D2342-A686-4A85-982A-0753EFE9C19B}" presName="bgRect" presStyleLbl="bgAccFollowNode1" presStyleIdx="1" presStyleCnt="2"/>
      <dgm:spPr/>
    </dgm:pt>
    <dgm:pt modelId="{0768306E-58CF-4C61-94C4-22B9DF7E0543}" type="pres">
      <dgm:prSet presAssocID="{3BCA416D-E7B4-42C5-83C3-379E63D0BC95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D3762CAD-E55A-414B-B331-35DC3A965272}" type="pres">
      <dgm:prSet presAssocID="{645D2342-A686-4A85-982A-0753EFE9C19B}" presName="bottomLine" presStyleLbl="alignNode1" presStyleIdx="3" presStyleCnt="4">
        <dgm:presLayoutVars/>
      </dgm:prSet>
      <dgm:spPr/>
    </dgm:pt>
    <dgm:pt modelId="{4C05BFEF-0BC8-455C-89C3-C287BA244A91}" type="pres">
      <dgm:prSet presAssocID="{645D2342-A686-4A85-982A-0753EFE9C1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4C1DBE02-EBEC-42D3-BB1B-62F8325F3F75}" type="presOf" srcId="{645D2342-A686-4A85-982A-0753EFE9C19B}" destId="{4C05BFEF-0BC8-455C-89C3-C287BA244A91}" srcOrd="1" destOrd="0" presId="urn:microsoft.com/office/officeart/2016/7/layout/BasicLinearProcessNumbered"/>
    <dgm:cxn modelId="{EFCAFB02-B0F6-4A28-9298-78C98C019EA0}" srcId="{179A34CE-76DD-4794-9FED-35DE941E7640}" destId="{470EAA24-6051-4AD8-9DC7-A245B239A685}" srcOrd="0" destOrd="0" parTransId="{54317D3B-8733-443D-BBA7-D63936F261B4}" sibTransId="{E405E69D-70DC-459C-8B6E-C3C76B51B579}"/>
    <dgm:cxn modelId="{A3F9F003-5C4E-4AD3-AF61-2B1C6C4F06C1}" type="presOf" srcId="{179A34CE-76DD-4794-9FED-35DE941E7640}" destId="{B79C8278-01F3-499E-9370-3F2A1FD71EEF}" srcOrd="0" destOrd="0" presId="urn:microsoft.com/office/officeart/2016/7/layout/BasicLinearProcessNumbered"/>
    <dgm:cxn modelId="{5DAF444D-8FF4-4977-B867-3D1DEDFE87CC}" srcId="{179A34CE-76DD-4794-9FED-35DE941E7640}" destId="{645D2342-A686-4A85-982A-0753EFE9C19B}" srcOrd="1" destOrd="0" parTransId="{E5AB00C3-3656-4ECB-A1D2-6F73248CBAD2}" sibTransId="{3BCA416D-E7B4-42C5-83C3-379E63D0BC95}"/>
    <dgm:cxn modelId="{F37544BB-AD7B-4DC6-87CC-21B074C79D7F}" type="presOf" srcId="{3BCA416D-E7B4-42C5-83C3-379E63D0BC95}" destId="{0768306E-58CF-4C61-94C4-22B9DF7E0543}" srcOrd="0" destOrd="0" presId="urn:microsoft.com/office/officeart/2016/7/layout/BasicLinearProcessNumbered"/>
    <dgm:cxn modelId="{EAD240C1-9397-4381-981C-0F5EF1A8AD1C}" type="presOf" srcId="{470EAA24-6051-4AD8-9DC7-A245B239A685}" destId="{7981C8FA-7C9D-4A02-BF65-9D53235C6016}" srcOrd="1" destOrd="0" presId="urn:microsoft.com/office/officeart/2016/7/layout/BasicLinearProcessNumbered"/>
    <dgm:cxn modelId="{74833DE3-7330-4959-858F-90E2B5B5244F}" type="presOf" srcId="{645D2342-A686-4A85-982A-0753EFE9C19B}" destId="{0B6686B1-796C-4881-98E7-6C9F332ADAB8}" srcOrd="0" destOrd="0" presId="urn:microsoft.com/office/officeart/2016/7/layout/BasicLinearProcessNumbered"/>
    <dgm:cxn modelId="{AE7C51E7-0E14-45E3-9DAC-F470B58A8B3F}" type="presOf" srcId="{E405E69D-70DC-459C-8B6E-C3C76B51B579}" destId="{4C2CDE2E-397D-47D6-8DD7-7AE03861B911}" srcOrd="0" destOrd="0" presId="urn:microsoft.com/office/officeart/2016/7/layout/BasicLinearProcessNumbered"/>
    <dgm:cxn modelId="{086140F6-8517-4397-A56E-D8E32BEDEE82}" type="presOf" srcId="{470EAA24-6051-4AD8-9DC7-A245B239A685}" destId="{0F8DD722-DDD0-42BB-8F3C-DA00FCC29F88}" srcOrd="0" destOrd="0" presId="urn:microsoft.com/office/officeart/2016/7/layout/BasicLinearProcessNumbered"/>
    <dgm:cxn modelId="{850D2EC6-E42F-4036-9C66-3F817FB0FDBA}" type="presParOf" srcId="{B79C8278-01F3-499E-9370-3F2A1FD71EEF}" destId="{89ABC153-DFE4-4D68-BF52-1913ACDBCC20}" srcOrd="0" destOrd="0" presId="urn:microsoft.com/office/officeart/2016/7/layout/BasicLinearProcessNumbered"/>
    <dgm:cxn modelId="{E393FD03-873E-4237-897A-628180F7109A}" type="presParOf" srcId="{89ABC153-DFE4-4D68-BF52-1913ACDBCC20}" destId="{0F8DD722-DDD0-42BB-8F3C-DA00FCC29F88}" srcOrd="0" destOrd="0" presId="urn:microsoft.com/office/officeart/2016/7/layout/BasicLinearProcessNumbered"/>
    <dgm:cxn modelId="{2015C8F5-A81F-4E00-B7EE-23A15FFD4824}" type="presParOf" srcId="{89ABC153-DFE4-4D68-BF52-1913ACDBCC20}" destId="{4C2CDE2E-397D-47D6-8DD7-7AE03861B911}" srcOrd="1" destOrd="0" presId="urn:microsoft.com/office/officeart/2016/7/layout/BasicLinearProcessNumbered"/>
    <dgm:cxn modelId="{7288A937-8217-4C62-8BEF-53EB654746F5}" type="presParOf" srcId="{89ABC153-DFE4-4D68-BF52-1913ACDBCC20}" destId="{A325696D-89B7-472D-8E96-CA05ECC1EC84}" srcOrd="2" destOrd="0" presId="urn:microsoft.com/office/officeart/2016/7/layout/BasicLinearProcessNumbered"/>
    <dgm:cxn modelId="{F6D698D3-66BE-4DAD-9916-2F8060C38F20}" type="presParOf" srcId="{89ABC153-DFE4-4D68-BF52-1913ACDBCC20}" destId="{7981C8FA-7C9D-4A02-BF65-9D53235C6016}" srcOrd="3" destOrd="0" presId="urn:microsoft.com/office/officeart/2016/7/layout/BasicLinearProcessNumbered"/>
    <dgm:cxn modelId="{C857E46E-56C9-4FE6-8C10-2C923CF02C6E}" type="presParOf" srcId="{B79C8278-01F3-499E-9370-3F2A1FD71EEF}" destId="{D0582AD2-89E8-4F58-B233-86190908129A}" srcOrd="1" destOrd="0" presId="urn:microsoft.com/office/officeart/2016/7/layout/BasicLinearProcessNumbered"/>
    <dgm:cxn modelId="{8ACC00D8-69DB-403E-9C33-D6F31FC4DA30}" type="presParOf" srcId="{B79C8278-01F3-499E-9370-3F2A1FD71EEF}" destId="{DA3DA5C1-A43E-4C86-A91F-40BB5B365B7C}" srcOrd="2" destOrd="0" presId="urn:microsoft.com/office/officeart/2016/7/layout/BasicLinearProcessNumbered"/>
    <dgm:cxn modelId="{F7FD709C-BD7C-4FCD-8448-D83388F3C66C}" type="presParOf" srcId="{DA3DA5C1-A43E-4C86-A91F-40BB5B365B7C}" destId="{0B6686B1-796C-4881-98E7-6C9F332ADAB8}" srcOrd="0" destOrd="0" presId="urn:microsoft.com/office/officeart/2016/7/layout/BasicLinearProcessNumbered"/>
    <dgm:cxn modelId="{401E36F1-D125-4F6E-933F-9AEEDF61C683}" type="presParOf" srcId="{DA3DA5C1-A43E-4C86-A91F-40BB5B365B7C}" destId="{0768306E-58CF-4C61-94C4-22B9DF7E0543}" srcOrd="1" destOrd="0" presId="urn:microsoft.com/office/officeart/2016/7/layout/BasicLinearProcessNumbered"/>
    <dgm:cxn modelId="{7FA941F4-C832-4D09-B9DC-29E7CEE94960}" type="presParOf" srcId="{DA3DA5C1-A43E-4C86-A91F-40BB5B365B7C}" destId="{D3762CAD-E55A-414B-B331-35DC3A965272}" srcOrd="2" destOrd="0" presId="urn:microsoft.com/office/officeart/2016/7/layout/BasicLinearProcessNumbered"/>
    <dgm:cxn modelId="{73DAF907-2BBA-4710-AFFB-E749976A3DEE}" type="presParOf" srcId="{DA3DA5C1-A43E-4C86-A91F-40BB5B365B7C}" destId="{4C05BFEF-0BC8-455C-89C3-C287BA244A9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FC13FD-3749-45B5-8D2B-C4EAADDBB0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1B43019-653C-4B2C-B959-AF66E843CFBC}">
      <dgm:prSet/>
      <dgm:spPr/>
      <dgm:t>
        <a:bodyPr/>
        <a:lstStyle/>
        <a:p>
          <a:r>
            <a:rPr lang="ru-RU"/>
            <a:t>Проанализировано состояние рынка подержанных автомобилей</a:t>
          </a:r>
          <a:r>
            <a:rPr lang="en-US"/>
            <a:t>. </a:t>
          </a:r>
          <a:r>
            <a:rPr lang="ru-RU"/>
            <a:t>Определены наиболее популярные марки</a:t>
          </a:r>
          <a:r>
            <a:rPr lang="en-US"/>
            <a:t>. </a:t>
          </a:r>
        </a:p>
      </dgm:t>
    </dgm:pt>
    <dgm:pt modelId="{C088E98D-D207-4193-83EB-7A391C46DF03}" type="parTrans" cxnId="{6B612B0A-A333-4A8C-AC82-C0F6D1BB489C}">
      <dgm:prSet/>
      <dgm:spPr/>
      <dgm:t>
        <a:bodyPr/>
        <a:lstStyle/>
        <a:p>
          <a:endParaRPr lang="en-US"/>
        </a:p>
      </dgm:t>
    </dgm:pt>
    <dgm:pt modelId="{CB5A2BFD-B0AA-4BA4-8526-571FB75AC665}" type="sibTrans" cxnId="{6B612B0A-A333-4A8C-AC82-C0F6D1BB489C}">
      <dgm:prSet/>
      <dgm:spPr/>
      <dgm:t>
        <a:bodyPr/>
        <a:lstStyle/>
        <a:p>
          <a:endParaRPr lang="en-US"/>
        </a:p>
      </dgm:t>
    </dgm:pt>
    <dgm:pt modelId="{E5BD938B-C798-4C29-8997-D5300DD5FB0E}">
      <dgm:prSet/>
      <dgm:spPr/>
      <dgm:t>
        <a:bodyPr/>
        <a:lstStyle/>
        <a:p>
          <a:r>
            <a:rPr lang="ru-RU"/>
            <a:t>Исследованы факторы, влияющие на стоимость автомобилей, и выполнена визуализация данных для наглядного представления результатов. </a:t>
          </a:r>
          <a:endParaRPr lang="en-US"/>
        </a:p>
      </dgm:t>
    </dgm:pt>
    <dgm:pt modelId="{8C887077-5E17-425A-B481-DDE708B71AE6}" type="parTrans" cxnId="{D59A0B79-F2F9-4EAB-9F6B-388A4DC7411E}">
      <dgm:prSet/>
      <dgm:spPr/>
      <dgm:t>
        <a:bodyPr/>
        <a:lstStyle/>
        <a:p>
          <a:endParaRPr lang="en-US"/>
        </a:p>
      </dgm:t>
    </dgm:pt>
    <dgm:pt modelId="{44DDEC76-4CBB-4873-B9D2-DDD36DA20F39}" type="sibTrans" cxnId="{D59A0B79-F2F9-4EAB-9F6B-388A4DC7411E}">
      <dgm:prSet/>
      <dgm:spPr/>
      <dgm:t>
        <a:bodyPr/>
        <a:lstStyle/>
        <a:p>
          <a:endParaRPr lang="en-US"/>
        </a:p>
      </dgm:t>
    </dgm:pt>
    <dgm:pt modelId="{E474649D-2DF5-458C-9664-A5249027466D}">
      <dgm:prSet/>
      <dgm:spPr/>
      <dgm:t>
        <a:bodyPr/>
        <a:lstStyle/>
        <a:p>
          <a:r>
            <a:rPr lang="ru-RU"/>
            <a:t>Гипотеза о росте количества китайских автомобилей на рынке подержанных автомобилей подтвердилась. </a:t>
          </a:r>
          <a:endParaRPr lang="en-US"/>
        </a:p>
      </dgm:t>
    </dgm:pt>
    <dgm:pt modelId="{F41613E4-E0E6-49C1-8DC3-4FB3CFACF6EA}" type="parTrans" cxnId="{3612CFB2-5864-486D-864D-D8CD3A82C860}">
      <dgm:prSet/>
      <dgm:spPr/>
      <dgm:t>
        <a:bodyPr/>
        <a:lstStyle/>
        <a:p>
          <a:endParaRPr lang="en-US"/>
        </a:p>
      </dgm:t>
    </dgm:pt>
    <dgm:pt modelId="{2C98BCDE-5383-434E-8E4D-75A517E7A43E}" type="sibTrans" cxnId="{3612CFB2-5864-486D-864D-D8CD3A82C860}">
      <dgm:prSet/>
      <dgm:spPr/>
      <dgm:t>
        <a:bodyPr/>
        <a:lstStyle/>
        <a:p>
          <a:endParaRPr lang="en-US"/>
        </a:p>
      </dgm:t>
    </dgm:pt>
    <dgm:pt modelId="{17253136-6ECF-4F4B-810B-D0965BA204A9}" type="pres">
      <dgm:prSet presAssocID="{F5FC13FD-3749-45B5-8D2B-C4EAADDBB05C}" presName="root" presStyleCnt="0">
        <dgm:presLayoutVars>
          <dgm:dir/>
          <dgm:resizeHandles val="exact"/>
        </dgm:presLayoutVars>
      </dgm:prSet>
      <dgm:spPr/>
    </dgm:pt>
    <dgm:pt modelId="{893A9437-2C7B-4C07-9D4C-221DF060C244}" type="pres">
      <dgm:prSet presAssocID="{21B43019-653C-4B2C-B959-AF66E843CFBC}" presName="compNode" presStyleCnt="0"/>
      <dgm:spPr/>
    </dgm:pt>
    <dgm:pt modelId="{D40FE719-9000-4513-A213-B9C929C718BD}" type="pres">
      <dgm:prSet presAssocID="{21B43019-653C-4B2C-B959-AF66E843CFBC}" presName="bgRect" presStyleLbl="bgShp" presStyleIdx="0" presStyleCnt="3"/>
      <dgm:spPr/>
    </dgm:pt>
    <dgm:pt modelId="{5FF8D6D7-7BD0-4801-A24E-7243B3F5A2EE}" type="pres">
      <dgm:prSet presAssocID="{21B43019-653C-4B2C-B959-AF66E843CFBC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4EE8531-76FC-4D99-A092-97FFE513BBB0}" type="pres">
      <dgm:prSet presAssocID="{21B43019-653C-4B2C-B959-AF66E843CFBC}" presName="spaceRect" presStyleCnt="0"/>
      <dgm:spPr/>
    </dgm:pt>
    <dgm:pt modelId="{B6F3B310-C715-4E4B-91C4-A04D9B7D585C}" type="pres">
      <dgm:prSet presAssocID="{21B43019-653C-4B2C-B959-AF66E843CFBC}" presName="parTx" presStyleLbl="revTx" presStyleIdx="0" presStyleCnt="3">
        <dgm:presLayoutVars>
          <dgm:chMax val="0"/>
          <dgm:chPref val="0"/>
        </dgm:presLayoutVars>
      </dgm:prSet>
      <dgm:spPr/>
    </dgm:pt>
    <dgm:pt modelId="{5C420361-45CB-45E1-ADF6-031ADF29FA80}" type="pres">
      <dgm:prSet presAssocID="{CB5A2BFD-B0AA-4BA4-8526-571FB75AC665}" presName="sibTrans" presStyleCnt="0"/>
      <dgm:spPr/>
    </dgm:pt>
    <dgm:pt modelId="{1FFA663B-2C9B-4F86-94EE-0436AC6481BC}" type="pres">
      <dgm:prSet presAssocID="{E5BD938B-C798-4C29-8997-D5300DD5FB0E}" presName="compNode" presStyleCnt="0"/>
      <dgm:spPr/>
    </dgm:pt>
    <dgm:pt modelId="{0F342C75-3450-4E30-B230-49511873A8E2}" type="pres">
      <dgm:prSet presAssocID="{E5BD938B-C798-4C29-8997-D5300DD5FB0E}" presName="bgRect" presStyleLbl="bgShp" presStyleIdx="1" presStyleCnt="3"/>
      <dgm:spPr/>
    </dgm:pt>
    <dgm:pt modelId="{ECC49FD4-71CB-47E5-BC2F-CCFBF6C60554}" type="pres">
      <dgm:prSet presAssocID="{E5BD938B-C798-4C29-8997-D5300DD5FB0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Статистика"/>
        </a:ext>
      </dgm:extLst>
    </dgm:pt>
    <dgm:pt modelId="{480BE6D7-0C6F-49DA-8992-CA50D5009F50}" type="pres">
      <dgm:prSet presAssocID="{E5BD938B-C798-4C29-8997-D5300DD5FB0E}" presName="spaceRect" presStyleCnt="0"/>
      <dgm:spPr/>
    </dgm:pt>
    <dgm:pt modelId="{CA7618EA-C47B-4B56-ADA1-22159798342F}" type="pres">
      <dgm:prSet presAssocID="{E5BD938B-C798-4C29-8997-D5300DD5FB0E}" presName="parTx" presStyleLbl="revTx" presStyleIdx="1" presStyleCnt="3">
        <dgm:presLayoutVars>
          <dgm:chMax val="0"/>
          <dgm:chPref val="0"/>
        </dgm:presLayoutVars>
      </dgm:prSet>
      <dgm:spPr/>
    </dgm:pt>
    <dgm:pt modelId="{C2E23FF1-2EF1-44BA-9706-86A13983CF90}" type="pres">
      <dgm:prSet presAssocID="{44DDEC76-4CBB-4873-B9D2-DDD36DA20F39}" presName="sibTrans" presStyleCnt="0"/>
      <dgm:spPr/>
    </dgm:pt>
    <dgm:pt modelId="{ABB761BE-E2E3-4F97-85DC-1D966E81671D}" type="pres">
      <dgm:prSet presAssocID="{E474649D-2DF5-458C-9664-A5249027466D}" presName="compNode" presStyleCnt="0"/>
      <dgm:spPr/>
    </dgm:pt>
    <dgm:pt modelId="{F0ABAD2F-FE78-4A65-8668-99284851505B}" type="pres">
      <dgm:prSet presAssocID="{E474649D-2DF5-458C-9664-A5249027466D}" presName="bgRect" presStyleLbl="bgShp" presStyleIdx="2" presStyleCnt="3" custLinFactNeighborY="1474"/>
      <dgm:spPr/>
    </dgm:pt>
    <dgm:pt modelId="{3F34C673-3576-4046-90C4-7A6D73DC55DA}" type="pres">
      <dgm:prSet presAssocID="{E474649D-2DF5-458C-9664-A524902746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FF3730C-8581-4DB6-94C2-1B2485C7A910}" type="pres">
      <dgm:prSet presAssocID="{E474649D-2DF5-458C-9664-A5249027466D}" presName="spaceRect" presStyleCnt="0"/>
      <dgm:spPr/>
    </dgm:pt>
    <dgm:pt modelId="{C7F08844-1529-4E63-80B7-00A6F23A1456}" type="pres">
      <dgm:prSet presAssocID="{E474649D-2DF5-458C-9664-A5249027466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B612B0A-A333-4A8C-AC82-C0F6D1BB489C}" srcId="{F5FC13FD-3749-45B5-8D2B-C4EAADDBB05C}" destId="{21B43019-653C-4B2C-B959-AF66E843CFBC}" srcOrd="0" destOrd="0" parTransId="{C088E98D-D207-4193-83EB-7A391C46DF03}" sibTransId="{CB5A2BFD-B0AA-4BA4-8526-571FB75AC665}"/>
    <dgm:cxn modelId="{04233B62-C4C2-42FF-A127-17E38A62291C}" type="presOf" srcId="{E474649D-2DF5-458C-9664-A5249027466D}" destId="{C7F08844-1529-4E63-80B7-00A6F23A1456}" srcOrd="0" destOrd="0" presId="urn:microsoft.com/office/officeart/2018/2/layout/IconVerticalSolidList"/>
    <dgm:cxn modelId="{D59A0B79-F2F9-4EAB-9F6B-388A4DC7411E}" srcId="{F5FC13FD-3749-45B5-8D2B-C4EAADDBB05C}" destId="{E5BD938B-C798-4C29-8997-D5300DD5FB0E}" srcOrd="1" destOrd="0" parTransId="{8C887077-5E17-425A-B481-DDE708B71AE6}" sibTransId="{44DDEC76-4CBB-4873-B9D2-DDD36DA20F39}"/>
    <dgm:cxn modelId="{3F397A98-6938-4CC6-B7DA-A69FD7412D2F}" type="presOf" srcId="{F5FC13FD-3749-45B5-8D2B-C4EAADDBB05C}" destId="{17253136-6ECF-4F4B-810B-D0965BA204A9}" srcOrd="0" destOrd="0" presId="urn:microsoft.com/office/officeart/2018/2/layout/IconVerticalSolidList"/>
    <dgm:cxn modelId="{3612CFB2-5864-486D-864D-D8CD3A82C860}" srcId="{F5FC13FD-3749-45B5-8D2B-C4EAADDBB05C}" destId="{E474649D-2DF5-458C-9664-A5249027466D}" srcOrd="2" destOrd="0" parTransId="{F41613E4-E0E6-49C1-8DC3-4FB3CFACF6EA}" sibTransId="{2C98BCDE-5383-434E-8E4D-75A517E7A43E}"/>
    <dgm:cxn modelId="{282504BC-2600-47D0-A825-CF726E239DAD}" type="presOf" srcId="{E5BD938B-C798-4C29-8997-D5300DD5FB0E}" destId="{CA7618EA-C47B-4B56-ADA1-22159798342F}" srcOrd="0" destOrd="0" presId="urn:microsoft.com/office/officeart/2018/2/layout/IconVerticalSolidList"/>
    <dgm:cxn modelId="{73C659FA-A123-4FE0-A9F5-1CDA7BC3B5F6}" type="presOf" srcId="{21B43019-653C-4B2C-B959-AF66E843CFBC}" destId="{B6F3B310-C715-4E4B-91C4-A04D9B7D585C}" srcOrd="0" destOrd="0" presId="urn:microsoft.com/office/officeart/2018/2/layout/IconVerticalSolidList"/>
    <dgm:cxn modelId="{1E5B8AEE-7A04-49BA-9894-E7EBA9F695DD}" type="presParOf" srcId="{17253136-6ECF-4F4B-810B-D0965BA204A9}" destId="{893A9437-2C7B-4C07-9D4C-221DF060C244}" srcOrd="0" destOrd="0" presId="urn:microsoft.com/office/officeart/2018/2/layout/IconVerticalSolidList"/>
    <dgm:cxn modelId="{7E21E099-DFBA-407F-9825-A700F29834D4}" type="presParOf" srcId="{893A9437-2C7B-4C07-9D4C-221DF060C244}" destId="{D40FE719-9000-4513-A213-B9C929C718BD}" srcOrd="0" destOrd="0" presId="urn:microsoft.com/office/officeart/2018/2/layout/IconVerticalSolidList"/>
    <dgm:cxn modelId="{428E586C-5153-4866-9FE0-B74ED241F19E}" type="presParOf" srcId="{893A9437-2C7B-4C07-9D4C-221DF060C244}" destId="{5FF8D6D7-7BD0-4801-A24E-7243B3F5A2EE}" srcOrd="1" destOrd="0" presId="urn:microsoft.com/office/officeart/2018/2/layout/IconVerticalSolidList"/>
    <dgm:cxn modelId="{981EDE3F-7577-4009-A94D-610925C19877}" type="presParOf" srcId="{893A9437-2C7B-4C07-9D4C-221DF060C244}" destId="{F4EE8531-76FC-4D99-A092-97FFE513BBB0}" srcOrd="2" destOrd="0" presId="urn:microsoft.com/office/officeart/2018/2/layout/IconVerticalSolidList"/>
    <dgm:cxn modelId="{E7326319-B5EA-4B4B-9E25-8E07F23F4D18}" type="presParOf" srcId="{893A9437-2C7B-4C07-9D4C-221DF060C244}" destId="{B6F3B310-C715-4E4B-91C4-A04D9B7D585C}" srcOrd="3" destOrd="0" presId="urn:microsoft.com/office/officeart/2018/2/layout/IconVerticalSolidList"/>
    <dgm:cxn modelId="{B2BBE729-50D3-4DBA-A7F1-8A3A9A0AB592}" type="presParOf" srcId="{17253136-6ECF-4F4B-810B-D0965BA204A9}" destId="{5C420361-45CB-45E1-ADF6-031ADF29FA80}" srcOrd="1" destOrd="0" presId="urn:microsoft.com/office/officeart/2018/2/layout/IconVerticalSolidList"/>
    <dgm:cxn modelId="{F6EC1189-F8BB-4FA4-A340-12E9BBBD5ED4}" type="presParOf" srcId="{17253136-6ECF-4F4B-810B-D0965BA204A9}" destId="{1FFA663B-2C9B-4F86-94EE-0436AC6481BC}" srcOrd="2" destOrd="0" presId="urn:microsoft.com/office/officeart/2018/2/layout/IconVerticalSolidList"/>
    <dgm:cxn modelId="{654D896E-343B-432E-B772-5C2D912FD21F}" type="presParOf" srcId="{1FFA663B-2C9B-4F86-94EE-0436AC6481BC}" destId="{0F342C75-3450-4E30-B230-49511873A8E2}" srcOrd="0" destOrd="0" presId="urn:microsoft.com/office/officeart/2018/2/layout/IconVerticalSolidList"/>
    <dgm:cxn modelId="{2ED01E24-5461-493D-B177-6A4FEFF27D27}" type="presParOf" srcId="{1FFA663B-2C9B-4F86-94EE-0436AC6481BC}" destId="{ECC49FD4-71CB-47E5-BC2F-CCFBF6C60554}" srcOrd="1" destOrd="0" presId="urn:microsoft.com/office/officeart/2018/2/layout/IconVerticalSolidList"/>
    <dgm:cxn modelId="{B54EDDD5-ABC0-4ED4-929C-9BB124DB8D8B}" type="presParOf" srcId="{1FFA663B-2C9B-4F86-94EE-0436AC6481BC}" destId="{480BE6D7-0C6F-49DA-8992-CA50D5009F50}" srcOrd="2" destOrd="0" presId="urn:microsoft.com/office/officeart/2018/2/layout/IconVerticalSolidList"/>
    <dgm:cxn modelId="{A0DC833A-E3F6-4010-BD9F-EED3397D8012}" type="presParOf" srcId="{1FFA663B-2C9B-4F86-94EE-0436AC6481BC}" destId="{CA7618EA-C47B-4B56-ADA1-22159798342F}" srcOrd="3" destOrd="0" presId="urn:microsoft.com/office/officeart/2018/2/layout/IconVerticalSolidList"/>
    <dgm:cxn modelId="{2055C558-0C70-4FD7-A2D9-8B93BD7C3091}" type="presParOf" srcId="{17253136-6ECF-4F4B-810B-D0965BA204A9}" destId="{C2E23FF1-2EF1-44BA-9706-86A13983CF90}" srcOrd="3" destOrd="0" presId="urn:microsoft.com/office/officeart/2018/2/layout/IconVerticalSolidList"/>
    <dgm:cxn modelId="{242C76EC-CF46-4BE2-82CD-0F55E6E8DA1D}" type="presParOf" srcId="{17253136-6ECF-4F4B-810B-D0965BA204A9}" destId="{ABB761BE-E2E3-4F97-85DC-1D966E81671D}" srcOrd="4" destOrd="0" presId="urn:microsoft.com/office/officeart/2018/2/layout/IconVerticalSolidList"/>
    <dgm:cxn modelId="{0403ABC0-E9D4-4E83-8B81-7CBD4595CC2B}" type="presParOf" srcId="{ABB761BE-E2E3-4F97-85DC-1D966E81671D}" destId="{F0ABAD2F-FE78-4A65-8668-99284851505B}" srcOrd="0" destOrd="0" presId="urn:microsoft.com/office/officeart/2018/2/layout/IconVerticalSolidList"/>
    <dgm:cxn modelId="{6964C787-BD3D-401B-A07B-0FA0C90DA12A}" type="presParOf" srcId="{ABB761BE-E2E3-4F97-85DC-1D966E81671D}" destId="{3F34C673-3576-4046-90C4-7A6D73DC55DA}" srcOrd="1" destOrd="0" presId="urn:microsoft.com/office/officeart/2018/2/layout/IconVerticalSolidList"/>
    <dgm:cxn modelId="{26703081-1371-403A-8D92-01C392BC6C81}" type="presParOf" srcId="{ABB761BE-E2E3-4F97-85DC-1D966E81671D}" destId="{BFF3730C-8581-4DB6-94C2-1B2485C7A910}" srcOrd="2" destOrd="0" presId="urn:microsoft.com/office/officeart/2018/2/layout/IconVerticalSolidList"/>
    <dgm:cxn modelId="{04D88A81-8797-493A-BF6B-4CBB9795DB3D}" type="presParOf" srcId="{ABB761BE-E2E3-4F97-85DC-1D966E81671D}" destId="{C7F08844-1529-4E63-80B7-00A6F23A14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47021-A227-4843-84F0-C0FD9077008B}">
      <dsp:nvSpPr>
        <dsp:cNvPr id="0" name=""/>
        <dsp:cNvSpPr/>
      </dsp:nvSpPr>
      <dsp:spPr>
        <a:xfrm>
          <a:off x="1256057" y="343032"/>
          <a:ext cx="1066737" cy="106673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8C010C-9ABC-412A-8304-A2EA720E6660}">
      <dsp:nvSpPr>
        <dsp:cNvPr id="0" name=""/>
        <dsp:cNvSpPr/>
      </dsp:nvSpPr>
      <dsp:spPr>
        <a:xfrm>
          <a:off x="604162" y="1740599"/>
          <a:ext cx="237052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Анализ состояния рынка и определение наиболее популярных марок автомобилей </a:t>
          </a:r>
          <a:endParaRPr lang="en-US" sz="1100" kern="1200"/>
        </a:p>
      </dsp:txBody>
      <dsp:txXfrm>
        <a:off x="604162" y="1740599"/>
        <a:ext cx="2370528" cy="720000"/>
      </dsp:txXfrm>
    </dsp:sp>
    <dsp:sp modelId="{C61A9D3A-9189-4EBA-9B65-829DB6302886}">
      <dsp:nvSpPr>
        <dsp:cNvPr id="0" name=""/>
        <dsp:cNvSpPr/>
      </dsp:nvSpPr>
      <dsp:spPr>
        <a:xfrm>
          <a:off x="4041428" y="343032"/>
          <a:ext cx="1066737" cy="10667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1B1D8C-6855-401A-AE94-B6595EA88077}">
      <dsp:nvSpPr>
        <dsp:cNvPr id="0" name=""/>
        <dsp:cNvSpPr/>
      </dsp:nvSpPr>
      <dsp:spPr>
        <a:xfrm>
          <a:off x="3389533" y="1740599"/>
          <a:ext cx="237052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Исследование влияния возраста автомобиля, пробега, марки, модели и состояния на его стоимость </a:t>
          </a:r>
          <a:endParaRPr lang="en-US" sz="1100" kern="1200"/>
        </a:p>
      </dsp:txBody>
      <dsp:txXfrm>
        <a:off x="3389533" y="1740599"/>
        <a:ext cx="2370528" cy="720000"/>
      </dsp:txXfrm>
    </dsp:sp>
    <dsp:sp modelId="{8AB33B2F-6988-490A-B39A-5E3826C9EF8A}">
      <dsp:nvSpPr>
        <dsp:cNvPr id="0" name=""/>
        <dsp:cNvSpPr/>
      </dsp:nvSpPr>
      <dsp:spPr>
        <a:xfrm>
          <a:off x="2648743" y="3053232"/>
          <a:ext cx="1066737" cy="10667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45F9AC-D019-4CB1-9509-3E163491778F}">
      <dsp:nvSpPr>
        <dsp:cNvPr id="0" name=""/>
        <dsp:cNvSpPr/>
      </dsp:nvSpPr>
      <dsp:spPr>
        <a:xfrm>
          <a:off x="1996848" y="4450799"/>
          <a:ext cx="237052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Визуализация данных с помощью графиков и диаграмм для наглядного представления результатов исследования. </a:t>
          </a:r>
          <a:endParaRPr lang="en-US" sz="1100" kern="1200"/>
        </a:p>
      </dsp:txBody>
      <dsp:txXfrm>
        <a:off x="1996848" y="4450799"/>
        <a:ext cx="237052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DD722-DDD0-42BB-8F3C-DA00FCC29F88}">
      <dsp:nvSpPr>
        <dsp:cNvPr id="0" name=""/>
        <dsp:cNvSpPr/>
      </dsp:nvSpPr>
      <dsp:spPr>
        <a:xfrm>
          <a:off x="1283" y="0"/>
          <a:ext cx="5006206" cy="394887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Сегодня рынок поддержанных автомобилей динамично меняется</a:t>
          </a:r>
          <a:r>
            <a:rPr lang="en-US" sz="2600" kern="1200" dirty="0"/>
            <a:t>. </a:t>
          </a:r>
        </a:p>
      </dsp:txBody>
      <dsp:txXfrm>
        <a:off x="1283" y="1500572"/>
        <a:ext cx="5006206" cy="2369325"/>
      </dsp:txXfrm>
    </dsp:sp>
    <dsp:sp modelId="{4C2CDE2E-397D-47D6-8DD7-7AE03861B911}">
      <dsp:nvSpPr>
        <dsp:cNvPr id="0" name=""/>
        <dsp:cNvSpPr/>
      </dsp:nvSpPr>
      <dsp:spPr>
        <a:xfrm>
          <a:off x="1912055" y="394887"/>
          <a:ext cx="1184662" cy="11846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085545" y="568377"/>
        <a:ext cx="837682" cy="837682"/>
      </dsp:txXfrm>
    </dsp:sp>
    <dsp:sp modelId="{A325696D-89B7-472D-8E96-CA05ECC1EC84}">
      <dsp:nvSpPr>
        <dsp:cNvPr id="0" name=""/>
        <dsp:cNvSpPr/>
      </dsp:nvSpPr>
      <dsp:spPr>
        <a:xfrm>
          <a:off x="1283" y="3948804"/>
          <a:ext cx="5006206" cy="72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686B1-796C-4881-98E7-6C9F332ADAB8}">
      <dsp:nvSpPr>
        <dsp:cNvPr id="0" name=""/>
        <dsp:cNvSpPr/>
      </dsp:nvSpPr>
      <dsp:spPr>
        <a:xfrm>
          <a:off x="5508110" y="0"/>
          <a:ext cx="5006206" cy="3948876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Данный анализ может быть полезен как продавцам</a:t>
          </a:r>
          <a:r>
            <a:rPr lang="en-US" sz="2600" kern="1200" dirty="0"/>
            <a:t>, </a:t>
          </a:r>
          <a:r>
            <a:rPr lang="ru-RU" sz="2600" kern="1200" dirty="0"/>
            <a:t>так и покупателям авто</a:t>
          </a:r>
          <a:r>
            <a:rPr lang="en-US" sz="2600" kern="1200" dirty="0"/>
            <a:t>.</a:t>
          </a:r>
        </a:p>
      </dsp:txBody>
      <dsp:txXfrm>
        <a:off x="5508110" y="1500572"/>
        <a:ext cx="5006206" cy="2369325"/>
      </dsp:txXfrm>
    </dsp:sp>
    <dsp:sp modelId="{0768306E-58CF-4C61-94C4-22B9DF7E0543}">
      <dsp:nvSpPr>
        <dsp:cNvPr id="0" name=""/>
        <dsp:cNvSpPr/>
      </dsp:nvSpPr>
      <dsp:spPr>
        <a:xfrm>
          <a:off x="7418881" y="394887"/>
          <a:ext cx="1184662" cy="1184662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592371" y="568377"/>
        <a:ext cx="837682" cy="837682"/>
      </dsp:txXfrm>
    </dsp:sp>
    <dsp:sp modelId="{D3762CAD-E55A-414B-B331-35DC3A965272}">
      <dsp:nvSpPr>
        <dsp:cNvPr id="0" name=""/>
        <dsp:cNvSpPr/>
      </dsp:nvSpPr>
      <dsp:spPr>
        <a:xfrm>
          <a:off x="5508110" y="3948804"/>
          <a:ext cx="5006206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FE719-9000-4513-A213-B9C929C718BD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8D6D7-7BD0-4801-A24E-7243B3F5A2EE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3B310-C715-4E4B-91C4-A04D9B7D585C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Проанализировано состояние рынка подержанных автомобилей</a:t>
          </a:r>
          <a:r>
            <a:rPr lang="en-US" sz="1900" kern="1200"/>
            <a:t>. </a:t>
          </a:r>
          <a:r>
            <a:rPr lang="ru-RU" sz="1900" kern="1200"/>
            <a:t>Определены наиболее популярные марки</a:t>
          </a:r>
          <a:r>
            <a:rPr lang="en-US" sz="1900" kern="1200"/>
            <a:t>. </a:t>
          </a:r>
        </a:p>
      </dsp:txBody>
      <dsp:txXfrm>
        <a:off x="1939533" y="717"/>
        <a:ext cx="4362067" cy="1679249"/>
      </dsp:txXfrm>
    </dsp:sp>
    <dsp:sp modelId="{0F342C75-3450-4E30-B230-49511873A8E2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49FD4-71CB-47E5-BC2F-CCFBF6C60554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618EA-C47B-4B56-ADA1-22159798342F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Исследованы факторы, влияющие на стоимость автомобилей, и выполнена визуализация данных для наглядного представления результатов. </a:t>
          </a:r>
          <a:endParaRPr lang="en-US" sz="1900" kern="1200"/>
        </a:p>
      </dsp:txBody>
      <dsp:txXfrm>
        <a:off x="1939533" y="2099779"/>
        <a:ext cx="4362067" cy="1679249"/>
      </dsp:txXfrm>
    </dsp:sp>
    <dsp:sp modelId="{F0ABAD2F-FE78-4A65-8668-99284851505B}">
      <dsp:nvSpPr>
        <dsp:cNvPr id="0" name=""/>
        <dsp:cNvSpPr/>
      </dsp:nvSpPr>
      <dsp:spPr>
        <a:xfrm>
          <a:off x="0" y="4199559"/>
          <a:ext cx="6301601" cy="16792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4C673-3576-4046-90C4-7A6D73DC55DA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08844-1529-4E63-80B7-00A6F23A1456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Гипотеза о росте количества китайских автомобилей на рынке подержанных автомобилей подтвердилась. </a:t>
          </a:r>
          <a:endParaRPr lang="en-US" sz="1900" kern="1200"/>
        </a:p>
      </dsp:txBody>
      <dsp:txXfrm>
        <a:off x="1939533" y="4198841"/>
        <a:ext cx="43620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381EC-8322-4129-B961-41B0215438A2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F79E5-937C-4052-B54C-82CD8FBE68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75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F79E5-937C-4052-B54C-82CD8FBE68E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52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F79E5-937C-4052-B54C-82CD8FBE68E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789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B6C75-47F6-9EE6-89F7-AA0C0842E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9C0FEAF-6159-7C2D-C710-487CBB8A1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0C2624-6B74-9FE0-FA91-ECFDB8A1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DDE65-35B3-43EA-B4E1-54049DEBB6D9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043B87-DA2F-EA0A-8A00-79352D98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E0D9B4-C15B-32B9-140F-9BC54178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87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CB518-5BFE-1154-D075-972B8720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B6B6AD-220C-BA8B-3DF3-2EC1A6B29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05ECE-3633-AF11-9C5A-E1FD0688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EFC80-BED7-49AC-BE6F-DCABF16C7BCA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49C396-8D95-8DB5-D686-54C3716A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3BA9B6-65A2-D23F-089D-4C0B0527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61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BD284F-624D-CCC0-DBD4-2D0A1BE85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DE2DEE-ACCF-5E79-8FFA-48A6271E1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4151DA-67EF-1F1A-62B0-28C8C30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BA35-880A-4F09-A6D9-163F4B7E9548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313F8A-1B8B-AEEC-3DAB-209330B6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F2F53A-D42E-CD21-BF84-1E9B5AF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04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5E130-18E5-652D-9D93-04295F9B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D8FFCC-3648-6EF2-A610-7717A1C1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A9B1D7-C63C-B120-1EDF-752AFE69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DBA2-A501-4A92-B334-58D295CF01F6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D561B9-73D0-ABFE-AE96-4B513AFB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F34FA4-C870-7F14-4955-706FA154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3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024EE4-B029-574F-22F9-65F49BCD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880136-442A-22D2-160A-9BD39CD92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E87CBE-A971-1F95-42DD-A0C9AFD7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F7AA-5451-438D-BBE1-006F503ED5E9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2A0A2-8BEC-145F-9E83-371D7339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6FBD47-4377-CF55-F93C-970139FA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63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320B2-7934-2A73-5C5A-41C05689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56C6D-35D2-3A29-ED59-7DA9B9909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051BF4-1165-6AA5-4306-CEA94E30D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AE3817-51A6-7586-AE5D-9DB39FBE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9FFF-2A7A-4887-87AF-8AE1C804A6E8}" type="datetime1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19348F-59E2-A3AC-A3E0-8FAAA13F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494898-AEC0-76BA-9287-F7B13F58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2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A819-046B-E2D1-246B-B5E23701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B7A2FA-6FC5-19DF-B973-A15C004AC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3D6213-5B80-027E-9766-1A751CECA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0D4B3C-977A-538D-2DE6-F91987585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C09DBF5-7CF2-98FD-B4D2-44A02E003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B6EDF0-EC60-DE2B-3936-21A5A5DC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FCEC-E588-41BD-BCA5-D62DA18BD8CC}" type="datetime1">
              <a:rPr lang="ru-RU" smtClean="0"/>
              <a:t>27.06.2024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BE064F-ADC5-F46E-1BF5-8CFCDC8CB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CC3B12-9CA3-16D2-93A6-97AD02C1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90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4EA7C-C4D1-4DC4-432F-DF78DC45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C2078DC-952A-EAC3-3346-284BE7E0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276F-97BE-4DDE-9247-CB86D183E3C9}" type="datetime1">
              <a:rPr lang="ru-RU" smtClean="0"/>
              <a:t>27.06.2024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C0FF4E-882D-161C-5E14-E2C16940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00E8BD-BDB8-B915-38D7-B3640BDA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97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71599A-4646-018D-FB40-13C94D39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4A5A-293D-4888-B4A5-31E55993C243}" type="datetime1">
              <a:rPr lang="ru-RU" smtClean="0"/>
              <a:t>27.06.2024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BCA445-F349-2D2C-0B36-D08247CE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85BA3B-42DC-FC0E-C418-F955D6ED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68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9C1D2-FBD6-57CA-9D3A-04FDE777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E653B1-B743-05AC-8444-E17C035C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BCD7A3-21DD-7D48-322E-E98ED1D93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2EAF9B-7F50-C976-D727-162FFE66F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8495-870E-4D0E-BA32-58CADF738488}" type="datetime1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8905B3-F78D-19A8-57ED-BEFEDFDA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DD9F8B-A2EF-0EF7-0930-3B7E1379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32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A9520-6EEF-6237-58FE-BD6B49D1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373A755-B35E-0BDF-CB87-B3ED31AD7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1FB5A8-7474-59AF-6F06-DECFA1E90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105EEC-9B78-F9C3-0BC0-C9C8CFC1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35E-9600-4E44-935C-907178963920}" type="datetime1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D30801-6411-AF1D-4ABE-95BC3DE1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6E9732-AE46-1D7D-422A-13F095FC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6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D06124-7807-3638-5C6C-D9858365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DE5352-6B5E-69EC-C016-897880678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3936EF-0090-3C5A-3203-910EB37B5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BF18A-55D7-41DB-B2AE-6ED330A32274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23CE9B-C77C-119A-C9C1-C5DCF0CFA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7CE9D7-76A4-86DF-BEB8-D68340377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15099-FD8B-4222-93D9-1991CEC1B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79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648A5-6FA5-C6AF-F774-9CC4DDA2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5074024"/>
            <a:ext cx="10109199" cy="598032"/>
          </a:xfrm>
        </p:spPr>
        <p:txBody>
          <a:bodyPr anchor="ctr">
            <a:normAutofit/>
          </a:bodyPr>
          <a:lstStyle/>
          <a:p>
            <a:pPr algn="l"/>
            <a:r>
              <a:rPr lang="ru-RU" sz="2800" b="0" i="0" dirty="0">
                <a:effectLst/>
                <a:highlight>
                  <a:srgbClr val="FFFFFF"/>
                </a:highlight>
                <a:latin typeface="SamsungOne400"/>
              </a:rPr>
              <a:t>Проект на тему</a:t>
            </a:r>
            <a:r>
              <a:rPr lang="en-US" sz="2800" b="0" i="0" dirty="0">
                <a:effectLst/>
                <a:highlight>
                  <a:srgbClr val="FFFFFF"/>
                </a:highlight>
                <a:latin typeface="SamsungOne400"/>
              </a:rPr>
              <a:t>: “</a:t>
            </a:r>
            <a:r>
              <a:rPr lang="ru-RU" sz="2800" b="0" i="0" dirty="0">
                <a:effectLst/>
                <a:highlight>
                  <a:srgbClr val="FFFFFF"/>
                </a:highlight>
                <a:latin typeface="SamsungOne400"/>
              </a:rPr>
              <a:t>Анализ рынка подержанных автомобилей</a:t>
            </a:r>
            <a:r>
              <a:rPr lang="en-US" sz="2800" b="0" i="0" dirty="0">
                <a:effectLst/>
                <a:highlight>
                  <a:srgbClr val="FFFFFF"/>
                </a:highlight>
                <a:latin typeface="SamsungOne400"/>
              </a:rPr>
              <a:t>”</a:t>
            </a:r>
            <a:endParaRPr lang="ru-RU" sz="2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D74B0E-801F-01CF-7AF1-A626790C7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5672059"/>
            <a:ext cx="10109199" cy="547765"/>
          </a:xfrm>
        </p:spPr>
        <p:txBody>
          <a:bodyPr anchor="t">
            <a:normAutofit/>
          </a:bodyPr>
          <a:lstStyle/>
          <a:p>
            <a:pPr algn="l"/>
            <a:r>
              <a:rPr lang="ru-RU" sz="1100" b="0" i="0">
                <a:effectLst/>
                <a:highlight>
                  <a:srgbClr val="FFFFFF"/>
                </a:highlight>
                <a:latin typeface="SamsungOne400"/>
              </a:rPr>
              <a:t>Выполнили</a:t>
            </a:r>
            <a:r>
              <a:rPr lang="en-US" sz="1100" b="0" i="0">
                <a:effectLst/>
                <a:highlight>
                  <a:srgbClr val="FFFFFF"/>
                </a:highlight>
                <a:latin typeface="SamsungOne400"/>
              </a:rPr>
              <a:t>: </a:t>
            </a:r>
            <a:r>
              <a:rPr lang="ru-RU" sz="1100" b="0" i="0">
                <a:effectLst/>
                <a:highlight>
                  <a:srgbClr val="FFFFFF"/>
                </a:highlight>
                <a:latin typeface="SamsungOne400"/>
              </a:rPr>
              <a:t>Дейна Дмитрий Алексеевич </a:t>
            </a:r>
            <a:endParaRPr lang="en-US" sz="1100" b="0" i="0">
              <a:effectLst/>
              <a:highlight>
                <a:srgbClr val="FFFFFF"/>
              </a:highlight>
              <a:latin typeface="SamsungOne400"/>
            </a:endParaRPr>
          </a:p>
          <a:p>
            <a:pPr algn="l"/>
            <a:r>
              <a:rPr lang="ru-RU" sz="1100" b="0" i="0">
                <a:effectLst/>
                <a:highlight>
                  <a:srgbClr val="FFFFFF"/>
                </a:highlight>
                <a:latin typeface="SamsungOne400"/>
              </a:rPr>
              <a:t>Дзюба Даниил Александрович</a:t>
            </a:r>
            <a:endParaRPr lang="ru-RU" sz="110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D125E-CB45-4D2C-BDA8-9296EDF11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41" y="711714"/>
            <a:ext cx="10488660" cy="29630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899A85-ADED-4D04-EEBE-773977D2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2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19BB5-1CCD-D002-F533-140379DF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Актуализация данных: Сохранение в </a:t>
            </a:r>
            <a:r>
              <a:rPr lang="en-US" dirty="0"/>
              <a:t>CSV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D2162A-E8C2-5DE3-1D53-388807A3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539" y="1531691"/>
            <a:ext cx="6220921" cy="496118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2B40577-D023-6DE8-6CB2-F2AAB693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13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5470000670931177654">
            <a:hlinkClick r:id="" action="ppaction://media"/>
            <a:extLst>
              <a:ext uri="{FF2B5EF4-FFF2-40B4-BE49-F238E27FC236}">
                <a16:creationId xmlns:a16="http://schemas.microsoft.com/office/drawing/2014/main" id="{3AE5860A-06CD-1F9C-5ACB-6DD9C4FF24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8"/>
            <a:ext cx="12192137" cy="6857922"/>
          </a:xfr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26663FC-1F18-2EB3-B952-C437A29E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9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F4FB0-0F07-5C80-154F-0065ADC0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 err="1"/>
              <a:t>Очистка</a:t>
            </a:r>
            <a:r>
              <a:rPr lang="en-US" sz="4600" dirty="0"/>
              <a:t> </a:t>
            </a:r>
            <a:r>
              <a:rPr lang="en-US" sz="4600" dirty="0" err="1"/>
              <a:t>датасета</a:t>
            </a:r>
            <a:r>
              <a:rPr lang="en-US" sz="4600" dirty="0"/>
              <a:t>: </a:t>
            </a:r>
            <a:r>
              <a:rPr lang="en-US" sz="4600" dirty="0" err="1"/>
              <a:t>Исключение</a:t>
            </a:r>
            <a:r>
              <a:rPr lang="en-US" sz="4600" dirty="0"/>
              <a:t> </a:t>
            </a:r>
            <a:r>
              <a:rPr lang="en-US" sz="4600" dirty="0" err="1"/>
              <a:t>столбцов</a:t>
            </a:r>
            <a:endParaRPr lang="en-US" sz="4600" dirty="0"/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52C454-F921-1039-2977-7C654B765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058"/>
          <a:stretch/>
        </p:blipFill>
        <p:spPr>
          <a:xfrm>
            <a:off x="1332327" y="2126704"/>
            <a:ext cx="9977162" cy="10445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5103EE-8AE9-0209-A6A5-4668BDDC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53" y="3429000"/>
            <a:ext cx="11611869" cy="481892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793621-1FAB-C1A3-41E6-DC659EB2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82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43C6-2A72-52E5-1613-D1C340CA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ru-RU" sz="4000"/>
              <a:t>Очистка датасета: Спецтехника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3F4B27-10F7-3A1A-903D-0BFF2052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953" y="-7126"/>
            <a:ext cx="2925047" cy="68772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BE2BFC-D90D-4AF7-7B6E-62A30A45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27" y="2855595"/>
            <a:ext cx="7200900" cy="169545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4B6B7C-D999-628F-0A17-F5F50CD4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23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B73E2-ECAC-A583-3BF4-E4A2ACF3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108" y="848412"/>
            <a:ext cx="8921672" cy="950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Результат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очистки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датасета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43565-086E-4309-7873-983C4153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226" y="2283607"/>
            <a:ext cx="9812383" cy="1731597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BFE3B4-60F7-A24A-DE7F-B7C546BB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32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19927-A811-6931-F530-AE03E605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</a:t>
            </a:r>
            <a:r>
              <a:rPr lang="ru-RU" dirty="0" err="1"/>
              <a:t>датасета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4077F4-6E96-939C-27C1-AEBA66A6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97" y="1865889"/>
            <a:ext cx="9628006" cy="4091565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CCFF16E-29D6-50D8-6586-EE332DA1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035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5D15D-39EE-ED95-D64E-DC891053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kern="0">
                <a:effectLst/>
                <a:ea typeface="Times New Roman" panose="02020603050405020304" pitchFamily="18" charset="0"/>
              </a:rPr>
              <a:t>Анализ состояния рынка и определение наиболее популярных марок автомобилей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0EB0D5-7B35-A493-99AA-8709296F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35" y="1690688"/>
            <a:ext cx="9368529" cy="487087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3497CE-90AA-A5CD-1734-AC647116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92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194EE-9402-CBEB-9C5B-1EDFDA9E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данных: Период </a:t>
            </a:r>
            <a:r>
              <a:rPr lang="en-US" dirty="0"/>
              <a:t>2023-2024 </a:t>
            </a:r>
            <a:r>
              <a:rPr lang="ru-RU" dirty="0"/>
              <a:t>годов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6417F0-D757-7C84-82C6-0000D1623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460" y="1561829"/>
            <a:ext cx="9409404" cy="493104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B457CA3-16A9-CEBF-87BB-1B36F017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9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2FA65-DD29-A829-2474-0F5EFF4B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Наиболее популярные марки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8F66AB6-32BA-7AD7-8DD6-F659F3F8A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50" t="7674" r="6877" b="3798"/>
          <a:stretch/>
        </p:blipFill>
        <p:spPr>
          <a:xfrm>
            <a:off x="440300" y="2007966"/>
            <a:ext cx="5846324" cy="3355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2B4C1D-C17A-2C3B-6D19-24CA30270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4" t="2930" r="1961"/>
          <a:stretch/>
        </p:blipFill>
        <p:spPr>
          <a:xfrm>
            <a:off x="6638342" y="2007966"/>
            <a:ext cx="5379396" cy="321205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A93569-962C-B8D8-E68B-0CEE494C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79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3313D-EB1A-BF9B-FFA6-440524C6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kern="0" dirty="0"/>
              <a:t>Исследование влияния возраста автомобиля и пробега на его стоимость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AD7A-66C7-953E-5476-AD619BEC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6" y="2065271"/>
            <a:ext cx="6979301" cy="38283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C80FF-A5EC-5313-D926-697FEF0BD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956" y="1954434"/>
            <a:ext cx="4421222" cy="441043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2FFDAF-5DA8-53F6-065F-4981CC5C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740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BF665-5039-A461-4DE4-C53F8278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ru-RU" sz="4000"/>
              <a:t>Цели и задачи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8412316A-AA72-A968-DB2E-6BBF77D2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31777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9893F8-CB52-18C3-553D-7D6DC32F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42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6045B-E554-882D-C6CE-99C7C876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Корреляционная матрица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20008-9763-6F25-EBD5-C3F38217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36" y="640080"/>
            <a:ext cx="5842535" cy="555040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9B5A73-3D1E-105B-FA7B-B333C588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296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BB761-ED7C-B83E-FFCB-E7C79B47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Продаваемые автомобили по стране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2C0B0B-7A88-711D-2070-9B5D7E53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9465"/>
            <a:ext cx="6096000" cy="44085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783A94-5B4E-5B77-AE5F-97F5DEFB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43" y="2449465"/>
            <a:ext cx="6026657" cy="4318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D7F33-9893-1734-7656-1C176EF3CB7D}"/>
              </a:ext>
            </a:extLst>
          </p:cNvPr>
          <p:cNvSpPr txBox="1"/>
          <p:nvPr/>
        </p:nvSpPr>
        <p:spPr>
          <a:xfrm>
            <a:off x="2678546" y="2013528"/>
            <a:ext cx="1026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2022 год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D6E6D-5F2D-4E25-E96B-6A0DCCE4DCAC}"/>
              </a:ext>
            </a:extLst>
          </p:cNvPr>
          <p:cNvSpPr txBox="1"/>
          <p:nvPr/>
        </p:nvSpPr>
        <p:spPr>
          <a:xfrm>
            <a:off x="8661435" y="2013528"/>
            <a:ext cx="167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2023-2024 года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AE6B07-CE0C-2A6E-5D92-1D1C0413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38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13833-5F33-0715-0074-799F819C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Процентное соотношение стран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3E979D-57B2-B8F5-0961-0390FD25D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415" y="1690688"/>
            <a:ext cx="14237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2022 год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EFF2C2-0475-0F72-5F42-A200D11E2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4" t="2721" r="1765" b="4095"/>
          <a:stretch/>
        </p:blipFill>
        <p:spPr>
          <a:xfrm>
            <a:off x="1237033" y="2130358"/>
            <a:ext cx="9717933" cy="3959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F587A4-D085-E195-C5F1-3C766BF3B429}"/>
              </a:ext>
            </a:extLst>
          </p:cNvPr>
          <p:cNvSpPr txBox="1"/>
          <p:nvPr/>
        </p:nvSpPr>
        <p:spPr>
          <a:xfrm>
            <a:off x="7258640" y="1690688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2023 и 2024 года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586AFB-A3E1-9DE5-CF15-5C7CEB26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719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342A8-4CA0-146B-F850-4A439CD6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789" y="261383"/>
            <a:ext cx="2647709" cy="63957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Вывод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2F52CBDD-2EC8-BCCA-A867-CF2234F0D9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855460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 descr="Изображение выглядит как шаблон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EFD215E-08ED-BC27-4E6C-8F23FC62F8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23" y="1237094"/>
            <a:ext cx="1983349" cy="1983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336051-D51F-8F4A-B2E2-0EDC91B5C9F0}"/>
              </a:ext>
            </a:extLst>
          </p:cNvPr>
          <p:cNvSpPr txBox="1"/>
          <p:nvPr/>
        </p:nvSpPr>
        <p:spPr>
          <a:xfrm>
            <a:off x="1324863" y="3268226"/>
            <a:ext cx="2301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Репозиторий проекта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7747F-A27E-EFC3-7AC1-CBC17010D44D}"/>
              </a:ext>
            </a:extLst>
          </p:cNvPr>
          <p:cNvSpPr txBox="1"/>
          <p:nvPr/>
        </p:nvSpPr>
        <p:spPr>
          <a:xfrm>
            <a:off x="1462688" y="6127133"/>
            <a:ext cx="196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Исходный </a:t>
            </a:r>
            <a:r>
              <a:rPr lang="ru-RU" dirty="0" err="1">
                <a:solidFill>
                  <a:schemeClr val="bg1"/>
                </a:solidFill>
              </a:rPr>
              <a:t>датасет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 descr="Изображение выглядит как шаблон, Графика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53D207A-4989-9CEE-E888-C5479E4C5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98" y="3898757"/>
            <a:ext cx="2084876" cy="208487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73C79C-5D39-9493-2F80-15D2DD4D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59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65EA2E-AD32-EC9C-D2B6-24D49D204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/>
              <a:t>Актуальность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EBA1F314-F03E-7605-94DE-F065BAABF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64611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47C804-3583-2168-E213-710F1E78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0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1503B-BBC0-AB15-60FB-A45CB5A8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Гипотеза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2A516A-FAF9-6A5D-94EB-EB5BDD5C8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400" dirty="0"/>
              <a:t>Преобладает ли китайский автопром на рынке автомобилей</a:t>
            </a:r>
            <a:endParaRPr lang="en-US" sz="2400" dirty="0"/>
          </a:p>
        </p:txBody>
      </p:sp>
      <p:sp>
        <p:nvSpPr>
          <p:cNvPr id="103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Купить Haval 🚗 цена на новый Haval 2024 в Тинькофф | Хавал">
            <a:extLst>
              <a:ext uri="{FF2B5EF4-FFF2-40B4-BE49-F238E27FC236}">
                <a16:creationId xmlns:a16="http://schemas.microsoft.com/office/drawing/2014/main" id="{AAA2D81C-694C-9910-AC2B-18922814A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r="1558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FE211C-DDF1-B2F4-D7D3-F3179123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80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4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4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5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76DB8-F872-82AC-35AF-A34F2CB5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 err="1">
                <a:solidFill>
                  <a:srgbClr val="FFFFFF"/>
                </a:solidFill>
              </a:rPr>
              <a:t>Датасет</a:t>
            </a:r>
            <a:r>
              <a:rPr lang="ru-RU" sz="4000" dirty="0">
                <a:solidFill>
                  <a:srgbClr val="FFFFFF"/>
                </a:solidFill>
              </a:rPr>
              <a:t>. Этап сбора данных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7E8ADD-1D7E-C73B-5260-0AD6F4B4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557538"/>
            <a:ext cx="5131088" cy="32454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89A7D8-41EB-CA06-008E-D1B83DA8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629" y="2284784"/>
            <a:ext cx="3443538" cy="3518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B1EAD1-7710-4314-6533-F4639588AF7E}"/>
              </a:ext>
            </a:extLst>
          </p:cNvPr>
          <p:cNvSpPr txBox="1"/>
          <p:nvPr/>
        </p:nvSpPr>
        <p:spPr>
          <a:xfrm>
            <a:off x="7367789" y="5961143"/>
            <a:ext cx="196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Исходный </a:t>
            </a:r>
            <a:r>
              <a:rPr lang="ru-RU" dirty="0" err="1"/>
              <a:t>датасет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918BC5-7F34-0E4C-B118-3A6759AA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18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C5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B4B8A-4EF0-E133-04CA-AA9C120B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Из чего состоит </a:t>
            </a:r>
            <a:r>
              <a:rPr lang="ru-RU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датасет</a:t>
            </a:r>
            <a:r>
              <a:rPr lang="ru-RU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1DB9E7-C1AC-11C7-1CD2-694D77CA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8" y="3678200"/>
            <a:ext cx="2429380" cy="24820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6F2C51F-4D01-BE5D-330A-917CEE0F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160" y="1803068"/>
            <a:ext cx="8175840" cy="348557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BA9D9F3-63C5-BCFE-6685-C07A963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2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ABF12C7-38EF-CF1F-DA3B-B5D5659E2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2277" r="-1" b="234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056AA-464C-99F3-3823-882B11DE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Актуализация датасета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53BA35-5BC7-69CA-3931-B5022700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59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518FA-94EF-FBA3-38BD-B9CE8405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Актуализация</a:t>
            </a:r>
            <a:r>
              <a:rPr lang="en-US" dirty="0"/>
              <a:t> </a:t>
            </a:r>
            <a:r>
              <a:rPr lang="ru-RU" dirty="0" err="1"/>
              <a:t>датасета</a:t>
            </a:r>
            <a:r>
              <a:rPr lang="ru-RU" dirty="0"/>
              <a:t>: </a:t>
            </a:r>
            <a:r>
              <a:rPr lang="en-US" dirty="0"/>
              <a:t>Selenium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7DD7AB7-86A0-CC4A-EF24-7EC229AF9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01" r="14285"/>
          <a:stretch/>
        </p:blipFill>
        <p:spPr>
          <a:xfrm>
            <a:off x="658003" y="2003811"/>
            <a:ext cx="3747742" cy="1734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1E954-B98B-A806-1EDD-1B6375C6A448}"/>
              </a:ext>
            </a:extLst>
          </p:cNvPr>
          <p:cNvSpPr txBox="1"/>
          <p:nvPr/>
        </p:nvSpPr>
        <p:spPr>
          <a:xfrm>
            <a:off x="835897" y="3810744"/>
            <a:ext cx="339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Создание </a:t>
            </a:r>
            <a:r>
              <a:rPr lang="ru-RU" dirty="0" err="1"/>
              <a:t>вебдрайвера</a:t>
            </a:r>
            <a:r>
              <a:rPr lang="ru-RU" dirty="0"/>
              <a:t> </a:t>
            </a:r>
            <a:r>
              <a:rPr lang="en-US" dirty="0"/>
              <a:t>Selenium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85930A-8F40-651D-3184-844C1774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9" y="1421073"/>
            <a:ext cx="7165680" cy="514867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1C75FE3-C388-43B6-FA42-ED35B4D6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23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A746C-AB1C-61A5-2D6E-E6CBFCF3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4" y="639193"/>
            <a:ext cx="3758553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Актуализация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датасета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XPath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EB6CE-5822-CE57-442F-AF46603C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62314"/>
            <a:ext cx="7214616" cy="490593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1C3092-99F9-B3A8-3EDF-1BC9DAB7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15099-FD8B-4222-93D9-1991CEC1B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1563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250</Words>
  <Application>Microsoft Office PowerPoint</Application>
  <PresentationFormat>Широкоэкранный</PresentationFormat>
  <Paragraphs>68</Paragraphs>
  <Slides>23</Slides>
  <Notes>2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SamsungOne400</vt:lpstr>
      <vt:lpstr>Times New Roman</vt:lpstr>
      <vt:lpstr>Тема Office</vt:lpstr>
      <vt:lpstr>Проект на тему: “Анализ рынка подержанных автомобилей”</vt:lpstr>
      <vt:lpstr>Цели и задачи</vt:lpstr>
      <vt:lpstr>Актуальность</vt:lpstr>
      <vt:lpstr>Гипотеза</vt:lpstr>
      <vt:lpstr>Датасет. Этап сбора данных</vt:lpstr>
      <vt:lpstr>Из чего состоит датасет?</vt:lpstr>
      <vt:lpstr>Актуализация датасета</vt:lpstr>
      <vt:lpstr>Актуализация датасета: Selenium</vt:lpstr>
      <vt:lpstr>Актуализация датасета: XPath</vt:lpstr>
      <vt:lpstr>Актуализация данных: Сохранение в CSV</vt:lpstr>
      <vt:lpstr>Презентация PowerPoint</vt:lpstr>
      <vt:lpstr>Очистка датасета: Исключение столбцов</vt:lpstr>
      <vt:lpstr>Очистка датасета: Спецтехника</vt:lpstr>
      <vt:lpstr>Результат очистки датасета</vt:lpstr>
      <vt:lpstr>Преобразование датасета</vt:lpstr>
      <vt:lpstr>Анализ состояния рынка и определение наиболее популярных марок автомобилей</vt:lpstr>
      <vt:lpstr>Анализ данных: Период 2023-2024 годов</vt:lpstr>
      <vt:lpstr>Наиболее популярные марки</vt:lpstr>
      <vt:lpstr>Исследование влияния возраста автомобиля и пробега на его стоимость</vt:lpstr>
      <vt:lpstr>Корреляционная матрица</vt:lpstr>
      <vt:lpstr>Продаваемые автомобили по стране</vt:lpstr>
      <vt:lpstr>Процентное соотношение стран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Yank_Atro</dc:creator>
  <cp:lastModifiedBy>Дейна Дмитрий Алексеевич</cp:lastModifiedBy>
  <cp:revision>6</cp:revision>
  <dcterms:created xsi:type="dcterms:W3CDTF">2024-06-26T20:47:13Z</dcterms:created>
  <dcterms:modified xsi:type="dcterms:W3CDTF">2024-06-27T10:14:01Z</dcterms:modified>
</cp:coreProperties>
</file>